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EEF9804-DF9E-4879-B9A7-4E5C3285DB1C}">
  <a:tblStyle styleId="{9EEF9804-DF9E-4879-B9A7-4E5C3285DB1C}"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DCBEEBE-B3A3-451A-B96C-AB4FEF76D74E}"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ae8a6d30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ae8a6d30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a90c580f83_0_1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a90c580f83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a90c580f83_0_1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a90c580f83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a90c580f83_0_2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a90c580f83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a90c580f83_0_2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a90c580f83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a90c580f83_0_2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a90c580f83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a90c580f83_0_3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a90c580f83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6fc21c1d61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6fc21c1d6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9f81e3b925_0_3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9f81e3b925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75ae8a6d30_0_3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75ae8a6d30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d6c9fb4b5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d6c9fb4b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a8452996b7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a8452996b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d53306a17c_0_2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d53306a17c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75ae8a6d30_0_7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75ae8a6d30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should be painting from observation.   It can be from the worksheets, or a picture of your own!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duhet të pikturosh duke vëzhguar. Mund të jetë nga fletët e punës ose nga një fotografi e jotja!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ከእይታ መሳል አለብዎት።   ከሥራ ሉሆች ወይም የራስዎ ሥዕል ሊሆን ይችላል!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عليك أن ترسم من خلال الملاحظة. يمكن أن يكون ذلك من أوراق العمل، أو من صورة من تصويرك الخاص!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դուք պետք է նկարեք՝ հիմնվելով դիտարկումների վրա։ Կարող եք նկարել աշխատանքային թերթիկներից կամ ձեր սեփական նկարից։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hauries de pintar a partir de l'observació. Pot ser a partir de les fitxes o d'una imatge teva!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今天你应该通过观​​察来绘画。可以参考练习题，也可以画一幅你自己的作品！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zou je moeten schilderen naar de waarneming. Dat kan aan de hand van de werkbladen, of een eigen 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باید از روی مشاهده نقاشی کنید. این می‌تواند از روی برگه‌های تمرین یا یک عکس از خودتان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devriez peindre à partir de l'observation. Cela peut être à partir des fiches d'exercices ou d'une image personnelle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sollten Sie nach Beobachtung malen. Das kann von den Arbeitsblättern oder einem eigenen Bild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અવલોકન પરથી ચિત્રકામ કરવું જોઈએ. તે વર્કશીટમાંથી હોઈ શકે છે, અથવા તમારા પોતાના ચિત્રમાંથી પણ હોઈ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अवलोकन से पेंटिंग बनानी चाहिए। यह वर्कशीट से हो सकती है, या आपकी अपनी कोई तस्वीर 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dovresti dipingere osservando. Puoi prendere spunto dai fogli di lavoro o da un'immagine tua!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今日は観察から絵を描きましょう。ワークシートから描いてもいいし、自分で描いた絵を使ってもいいですよ！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관찰을 바탕으로 그림을 그려보세요. 워크시트를 참고해도 좋고, 직접 그린 그림을 사용해도 좋아요!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divê tu ji çavdêriyê wêne çêbikî. Ew dikare ji pelên xebatê be, an jî wêneyekî te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sepatutnya melukis dari pemerhatian.   Ia boleh daripada lembaran kerja, atau gambar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 നിരീക്ഷണത്തിൽ നിന്നാണ് വരയ്ക്കേണ്ടത്. അത് വർക്ക്ഷീറ്റുകളിൽ നിന്നാകാം, അല്ലെങ്കിൽ നിന്റെ സ്വന്തം ചിത്രമാകാം!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 अवलोकनबाट चित्र बनाउनु पर्छ। यो कार्यपत्रहरूबाट हुन सक्छ, वा तपाईंको आफ्नै तस्वीरबाट पनि हुन सक्छ!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باید د مشاهدې څخه انځورګري وکړئ. دا کیدای شي د کاري پاڼو څخه وي، یا ستاسو خپل انځور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deve pintar a partir da observação. Pode ser usando as folhas de atividades ou um desenho seu!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ਨਿਰੀਖਣ ਤੋਂ ਪੇਂਟਿੰਗ ਕਰਨੀ ਚਾਹੀਦੀ ਹੈ। ਇਹ ਵਰਕਸ਼ੀਟਾਂ ਤੋਂ ਹੋ ਸਕਦੀ ਹੈ, ਜਾਂ ਤੁਹਾਡੀ ਆਪਣੀ ਤਸਵੀਰ ਤੋਂ ਹੋ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предстоит рисовать по наблюдению. Можно использовать рабочие листы или собственную картинку!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би требало да сликате на основу запажања. То може бити из радних листова или нека ваша сопствена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waa in aad rinjiyeyn ka soo fiirsashada.   Waxay noqon kartaa xaashida shaqada, ama sawirkaaga!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deberías pintar a partir de la observación. Puedes hacerlo con las hojas de trabajo o con un dibujo tuyo.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kedah ngalukis tina observasi.   Bisa tina lembar kerja, atawa gambar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unapaswa kuchora kutoka kwa uchunguzi.   Inaweza kuwa kutoka kwa karatasi, au picha yako mwenyewe!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du måla utifrån observationer. Det kan vara från arbetsbladen eller en egen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dapat kang magpinta mula sa pagmamasid.   Maaari itong mula sa mga worksheet, o isang larawan ng iyong sarili!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நீங்கள் கவனிப்பிலிருந்து ஓவியம் வரைய வேண்டும். அது பணித்தாள்களிலிருந்து இருக்கலாம், அல்லது உங்கள் சொந்தப் படத்திலிருந்து இருக்கலாம்!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วันนี้คุณควรจะวาดภาพจากการสังเกต อาจเป็นจากใบงานหรือรูปภาพของคุณเองก็ได้!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gözlemleyerek resim yapmalısınız. Çalışma kağıtlarından veya kendi resminizden olabilir!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ви маєте малювати за спостереженнями. Це можуть бути зображення з робочих аркушів або власний малюнок!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مشاہدے سے پینٹنگ کرنی چاہیے۔   یہ ورک شیٹس سے ہو سکتا ہے، یا آپ کی اپنی تصویر!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nên vẽ theo quan sát. Có thể vẽ theo bài tập hoặc tự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75ae8a6d30_0_6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75ae8a6d30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a777a91ac8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a777a91ac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a90c580f83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a90c580f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a90c580f8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a90c580f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cf027bb7f8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cf027bb7f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Next class we are starting a three day painting. Send me a picture!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Klasën tjetër po fillojmë një pikturë tre ditore. Më dërgoni një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የሚቀጥለው ክፍል የሶስት ቀን ስዕል እንጀምራለን. ፎቶ ላክልኝ!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الدرس القادم سنبدأ دورة رسم لمدة ثلاثة أيام. أرسلوا لي صورة!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Հաջորդ դասին մենք սկսում ենք եռօրյա նկարչություն: Ուղարկիր ինձ նկար!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propera classe comencem una pintura de tres dies. Envia'm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下节课我们要开始为期三天的绘画。发张图给我看看吧！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Volgende les beginnen we met een driedaagse schildercursus. Stuur me een foto!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کلاس بعدی ما یک نقاشی سه روزه را شروع می کنیم. برای من عکس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 prochain cours, nous commencerons un cours de peinture de trois jours. Envoyez-moi une photo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der nächsten Stunde beginnen wir mit einem dreitägigen Malprojekt. Schick mir ein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આગામી વર્ગ અમે ત્રણ દિવસની પેઇન્ટિંગ શરૂ કરી રહ્યા છીએ. મને એક ચિત્ર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अगली कक्षा में हम तीन दिन की पेंटिंग शुरू कर रहे हैं। मुझे एक तस्वीर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prossima lezione comincerà con un corso di pittura di tre giorni. Mandami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次のクラスから3日間の絵画制作が始まります。写真を送ってください！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다음 수업부터 3일간 그림 그리기를 시작합니다. 사진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Dersa din em dest bi boyaxkirina sê rojan dikin. Ji min re wêneyek bişîne!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Kelas seterusnya kita memulakan lukisan tiga hari. Hantarkan saya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അടുത്ത ക്ലാസ്സിൽ ഞങ്ങൾ മൂന്ന് ദിവസത്തെ പെയിൻ്റിംഗ് ആരംഭിക്കുന്നു. എനിക്കൊരു ചിത്രം അയക്കൂ!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अर्को कक्षा हामी तीन दिने चित्रकला सुरु गर्दैछौं। मलाई एउटा तस्वीर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بل ټولګي موږ د دریو ورځو انځورګرۍ پیل کوو. ماته یو عکس راولیږه!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 próxima aula, começaremos um período de pintura de três dias. Mande-me uma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ਅਗਲੀ ਕਲਾਸ ਅਸੀਂ ਤਿੰਨ ਦਿਨਾਂ ਦੀ ਪੇਂਟਿੰਗ ਸ਼ੁਰੂ ਕਰ ਰਹੇ ਹਾਂ। ਮੈਨੂੰ ਇੱਕ ਤਸਵੀਰ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следующем занятии мы начинаем трёхдневный курс живописи. Пришлите мне рисунок!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Следећи час почињемо са тродневним сликањем. Пошаљи ми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Fasalka xiga waxaan bilaabaynaa rinjiyeyn saddex maalmood ah. Sawir ii soo 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la próxima clase empezaremos una jornada de pintura de tres días. ¡Envíame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Kelas salajengna urang ngamimitian lukisan tilu dinten. Kirimkeun kuring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Darasa linalofuata tunaanza uchoraji wa siku tatu. Nitumie 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Nästa lektion börjar vi en tre dagars målning. Skicka mig en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susunod na klase ay magsisimula na kami ng tatlong araw na pagpipinta. Padalhan ako 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அடுத்த வகுப்பில் மூன்று நாள் ஓவியம் வரையத் தொடங்குகிறோம். எனக்கு ஒரு படம் அனுப்பு!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คลาสต่อไปเราจะเริ่มวาดรูปสามวัน ส่งรูปมาให้ฉันดูหน่อยสิ!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sonraki derste üç günlük bir resim etkinliğine başlıyoruz. Bana bir resim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наступному класі ми починаємо триденне малювання. Надішліть мені фото!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اگلی کلاس ہم تین دن کی پینٹنگ شروع کر رہے ہیں۔ مجھے ایک تصویر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học tới chúng ta sẽ bắt đầu khóa học vẽ kéo dài ba ngày. Hãy gửi cho tôi một bức ảnh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75ae8a6d30_0_8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75ae8a6d30_0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3519c0dc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3519c0d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a8452996b7_0_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a8452996b7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9f821454a3_0_4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9f821454a3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9f821454a3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9f821454a3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9f821454a3_0_1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9f821454a3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9f821454a3_0_2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9f821454a3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d6c9fb4b51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d6c9fb4b5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75ae8a6d30_0_2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75ae8a6d30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 Id="rId3" Type="http://schemas.openxmlformats.org/officeDocument/2006/relationships/image" Target="../media/image2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 Id="rId3"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 Id="rId3" Type="http://schemas.openxmlformats.org/officeDocument/2006/relationships/image" Target="../media/image15.jpg"/><Relationship Id="rId4" Type="http://schemas.openxmlformats.org/officeDocument/2006/relationships/image" Target="../media/image7.jpg"/><Relationship Id="rId5"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image" Target="../media/image15.jpg"/><Relationship Id="rId4" Type="http://schemas.openxmlformats.org/officeDocument/2006/relationships/image" Target="../media/image7.jpg"/><Relationship Id="rId5"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alexjanvierart/" TargetMode="Externa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instagram.com/floyd_strickland" TargetMode="External"/><Relationship Id="rId4" Type="http://schemas.openxmlformats.org/officeDocument/2006/relationships/hyperlink" Target="http://drive.google.com/file/d/1SBQX51f4C1TtytWEqfKUtO1t8K0Em3tj/view" TargetMode="External"/><Relationship Id="rId5"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p:cNvPicPr preferRelativeResize="0"/>
          <p:nvPr/>
        </p:nvPicPr>
        <p:blipFill>
          <a:blip r:embed="rId3">
            <a:alphaModFix/>
          </a:blip>
          <a:stretch>
            <a:fillRect/>
          </a:stretch>
        </p:blipFill>
        <p:spPr>
          <a:xfrm>
            <a:off x="0" y="-9"/>
            <a:ext cx="9143997" cy="6858010"/>
          </a:xfrm>
          <a:prstGeom prst="rect">
            <a:avLst/>
          </a:prstGeom>
          <a:noFill/>
          <a:ln>
            <a:noFill/>
          </a:ln>
        </p:spPr>
      </p:pic>
      <p:sp>
        <p:nvSpPr>
          <p:cNvPr id="116" name="Google Shape;116;p26"/>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17" name="Google Shape;117;p26"/>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18" name="Google Shape;118;p26"/>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19" name="Google Shape;119;p26"/>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20" name="Google Shape;120;p26"/>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21" name="Google Shape;121;p26"/>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22" name="Google Shape;122;p26"/>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35"/>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74" name="Google Shape;174;p35"/>
          <p:cNvPicPr preferRelativeResize="0"/>
          <p:nvPr/>
        </p:nvPicPr>
        <p:blipFill>
          <a:blip r:embed="rId4">
            <a:alphaModFix/>
          </a:blip>
          <a:stretch>
            <a:fillRect/>
          </a:stretch>
        </p:blipFill>
        <p:spPr>
          <a:xfrm>
            <a:off x="3767300" y="532324"/>
            <a:ext cx="5376699" cy="4033525"/>
          </a:xfrm>
          <a:prstGeom prst="rect">
            <a:avLst/>
          </a:prstGeom>
          <a:noFill/>
          <a:ln>
            <a:noFill/>
          </a:ln>
        </p:spPr>
      </p:pic>
      <p:sp>
        <p:nvSpPr>
          <p:cNvPr id="175" name="Google Shape;175;p3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Thursday, November 20th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36"/>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181" name="Google Shape;181;p36"/>
          <p:cNvPicPr preferRelativeResize="0"/>
          <p:nvPr/>
        </p:nvPicPr>
        <p:blipFill>
          <a:blip r:embed="rId4">
            <a:alphaModFix/>
          </a:blip>
          <a:stretch>
            <a:fillRect/>
          </a:stretch>
        </p:blipFill>
        <p:spPr>
          <a:xfrm>
            <a:off x="4072750" y="958550"/>
            <a:ext cx="5071249" cy="3804375"/>
          </a:xfrm>
          <a:prstGeom prst="rect">
            <a:avLst/>
          </a:prstGeom>
          <a:noFill/>
          <a:ln>
            <a:noFill/>
          </a:ln>
        </p:spPr>
      </p:pic>
      <p:sp>
        <p:nvSpPr>
          <p:cNvPr id="182" name="Google Shape;182;p3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Thursday, November 20th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id="187" name="Google Shape;187;p37"/>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88" name="Google Shape;188;p37"/>
          <p:cNvPicPr preferRelativeResize="0"/>
          <p:nvPr/>
        </p:nvPicPr>
        <p:blipFill>
          <a:blip r:embed="rId4">
            <a:alphaModFix/>
          </a:blip>
          <a:stretch>
            <a:fillRect/>
          </a:stretch>
        </p:blipFill>
        <p:spPr>
          <a:xfrm>
            <a:off x="3540675" y="884524"/>
            <a:ext cx="5603325" cy="4203550"/>
          </a:xfrm>
          <a:prstGeom prst="rect">
            <a:avLst/>
          </a:prstGeom>
          <a:noFill/>
          <a:ln>
            <a:noFill/>
          </a:ln>
        </p:spPr>
      </p:pic>
      <p:sp>
        <p:nvSpPr>
          <p:cNvPr id="189" name="Google Shape;189;p3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Thursday, November 20th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38"/>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195" name="Google Shape;195;p38"/>
          <p:cNvPicPr preferRelativeResize="0"/>
          <p:nvPr/>
        </p:nvPicPr>
        <p:blipFill>
          <a:blip r:embed="rId4">
            <a:alphaModFix/>
          </a:blip>
          <a:stretch>
            <a:fillRect/>
          </a:stretch>
        </p:blipFill>
        <p:spPr>
          <a:xfrm>
            <a:off x="3383000" y="901874"/>
            <a:ext cx="5721576" cy="4292250"/>
          </a:xfrm>
          <a:prstGeom prst="rect">
            <a:avLst/>
          </a:prstGeom>
          <a:noFill/>
          <a:ln>
            <a:noFill/>
          </a:ln>
        </p:spPr>
      </p:pic>
      <p:sp>
        <p:nvSpPr>
          <p:cNvPr id="196" name="Google Shape;196;p3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Thursday, November 20th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9"/>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02" name="Google Shape;202;p39"/>
          <p:cNvPicPr preferRelativeResize="0"/>
          <p:nvPr/>
        </p:nvPicPr>
        <p:blipFill rotWithShape="1">
          <a:blip r:embed="rId4">
            <a:alphaModFix/>
          </a:blip>
          <a:srcRect b="0" l="0" r="0" t="21328"/>
          <a:stretch/>
        </p:blipFill>
        <p:spPr>
          <a:xfrm>
            <a:off x="2801675" y="3114750"/>
            <a:ext cx="6342324" cy="3743250"/>
          </a:xfrm>
          <a:prstGeom prst="rect">
            <a:avLst/>
          </a:prstGeom>
          <a:noFill/>
          <a:ln>
            <a:noFill/>
          </a:ln>
        </p:spPr>
      </p:pic>
      <p:sp>
        <p:nvSpPr>
          <p:cNvPr id="203" name="Google Shape;203;p39"/>
          <p:cNvSpPr txBox="1"/>
          <p:nvPr/>
        </p:nvSpPr>
        <p:spPr>
          <a:xfrm>
            <a:off x="4614700" y="0"/>
            <a:ext cx="4529400" cy="311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Thursday, November 20th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graphicFrame>
        <p:nvGraphicFramePr>
          <p:cNvPr id="212" name="Google Shape;212;p41"/>
          <p:cNvGraphicFramePr/>
          <p:nvPr/>
        </p:nvGraphicFramePr>
        <p:xfrm>
          <a:off x="234800" y="0"/>
          <a:ext cx="3000000" cy="3000000"/>
        </p:xfrm>
        <a:graphic>
          <a:graphicData uri="http://schemas.openxmlformats.org/drawingml/2006/table">
            <a:tbl>
              <a:tblPr>
                <a:noFill/>
                <a:tableStyleId>{9EEF9804-DF9E-4879-B9A7-4E5C3285DB1C}</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graphicFrame>
        <p:nvGraphicFramePr>
          <p:cNvPr id="217" name="Google Shape;217;p42"/>
          <p:cNvGraphicFramePr/>
          <p:nvPr/>
        </p:nvGraphicFramePr>
        <p:xfrm>
          <a:off x="200" y="0"/>
          <a:ext cx="3000000" cy="3000000"/>
        </p:xfrm>
        <a:graphic>
          <a:graphicData uri="http://schemas.openxmlformats.org/drawingml/2006/table">
            <a:tbl>
              <a:tblPr>
                <a:noFill/>
                <a:tableStyleId>{EDCBEEBE-B3A3-451A-B96C-AB4FEF76D74E}</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descr="All text" id="222" name="Google Shape;222;p43"/>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23" name="Google Shape;223;p43"/>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24" name="Google Shape;224;p43"/>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25" name="Google Shape;225;p43"/>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26" name="Google Shape;226;p43"/>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27" name="Google Shape;227;p43"/>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28" name="Google Shape;228;p43"/>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7"/>
          <p:cNvPicPr preferRelativeResize="0"/>
          <p:nvPr/>
        </p:nvPicPr>
        <p:blipFill>
          <a:blip r:embed="rId3">
            <a:alphaModFix/>
          </a:blip>
          <a:stretch>
            <a:fillRect/>
          </a:stretch>
        </p:blipFill>
        <p:spPr>
          <a:xfrm>
            <a:off x="422275" y="0"/>
            <a:ext cx="8299450" cy="6350000"/>
          </a:xfrm>
          <a:prstGeom prst="rect">
            <a:avLst/>
          </a:prstGeom>
          <a:noFill/>
          <a:ln>
            <a:noFill/>
          </a:ln>
        </p:spPr>
      </p:pic>
      <p:sp>
        <p:nvSpPr>
          <p:cNvPr id="128" name="Google Shape;128;p2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Keona Ross</a:t>
            </a:r>
            <a:r>
              <a:rPr lang="en" sz="3000">
                <a:solidFill>
                  <a:srgbClr val="888888"/>
                </a:solidFill>
                <a:latin typeface="Oswald"/>
                <a:ea typeface="Oswald"/>
                <a:cs typeface="Oswald"/>
                <a:sym typeface="Oswald"/>
              </a:rPr>
              <a:t>, graphite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descr="Title" id="241" name="Google Shape;241;p46"/>
          <p:cNvSpPr txBox="1"/>
          <p:nvPr/>
        </p:nvSpPr>
        <p:spPr>
          <a:xfrm>
            <a:off x="0" y="0"/>
            <a:ext cx="3875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 you should be painting from </a:t>
            </a:r>
            <a:r>
              <a:rPr lang="en" sz="4800">
                <a:solidFill>
                  <a:srgbClr val="00FF00"/>
                </a:solidFill>
                <a:latin typeface="Oswald"/>
                <a:ea typeface="Oswald"/>
                <a:cs typeface="Oswald"/>
                <a:sym typeface="Oswald"/>
              </a:rPr>
              <a:t>observation</a:t>
            </a:r>
            <a:endParaRPr sz="4800">
              <a:solidFill>
                <a:srgbClr val="00FF00"/>
              </a:solidFill>
              <a:latin typeface="Oswald"/>
              <a:ea typeface="Oswald"/>
              <a:cs typeface="Oswald"/>
              <a:sym typeface="Oswald"/>
            </a:endParaRPr>
          </a:p>
          <a:p>
            <a:pPr indent="0" lvl="0" marL="0" rtl="0" algn="ctr">
              <a:spcBef>
                <a:spcPts val="0"/>
              </a:spcBef>
              <a:spcAft>
                <a:spcPts val="0"/>
              </a:spcAft>
              <a:buNone/>
            </a:pPr>
            <a:r>
              <a:t/>
            </a:r>
            <a:endParaRPr sz="2900">
              <a:solidFill>
                <a:srgbClr val="B7B7B7"/>
              </a:solidFill>
              <a:latin typeface="Average"/>
              <a:ea typeface="Average"/>
              <a:cs typeface="Average"/>
              <a:sym typeface="Average"/>
            </a:endParaRPr>
          </a:p>
          <a:p>
            <a:pPr indent="0" lvl="0" marL="0" rtl="0" algn="ctr">
              <a:spcBef>
                <a:spcPts val="0"/>
              </a:spcBef>
              <a:spcAft>
                <a:spcPts val="0"/>
              </a:spcAft>
              <a:buNone/>
            </a:pPr>
            <a:r>
              <a:rPr lang="en" sz="2900">
                <a:solidFill>
                  <a:srgbClr val="B7B7B7"/>
                </a:solidFill>
                <a:latin typeface="Average"/>
                <a:ea typeface="Average"/>
                <a:cs typeface="Average"/>
                <a:sym typeface="Average"/>
              </a:rPr>
              <a:t>It can be from the worksheets, or a picture of your own!</a:t>
            </a:r>
            <a:endParaRPr sz="1200">
              <a:solidFill>
                <a:srgbClr val="AAAAAA"/>
              </a:solidFill>
              <a:latin typeface="Average"/>
              <a:ea typeface="Average"/>
              <a:cs typeface="Average"/>
              <a:sym typeface="Average"/>
            </a:endParaRPr>
          </a:p>
        </p:txBody>
      </p:sp>
      <p:sp>
        <p:nvSpPr>
          <p:cNvPr descr="Translations" id="242" name="Google Shape;242;p46"/>
          <p:cNvSpPr txBox="1"/>
          <p:nvPr/>
        </p:nvSpPr>
        <p:spPr>
          <a:xfrm>
            <a:off x="3875700" y="0"/>
            <a:ext cx="52683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عليك أن ترسم من خلال الملاحظة. يمكن أن يكون ذلك من أوراق العمل، أو من صورة من تصويرك الخاص!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今天你应该通过观​​察来绘画。可以参考练习题，也可以画一幅你自己的作品！</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باید از روی مشاهده نقاشی کنید. این می‌تواند از روی برگه‌های تمرین یا یک عکس از خودتان باشد!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sollten Sie nach Beobachtung malen. Das kann von den Arbeitsblättern oder einem eigenen Bild sein!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अपने अवलोकन से पेंटिंग बनानी चाहिए। यह वर्कशीट से हो सकती है, या आपकी अपनी कोई तस्वीर से!</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관찰을 바탕으로 그림을 그려보세요. 워크시트를 참고해도 좋고, 직접 그린 그림을 사용해도 좋아요!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divê tu ji çavdêriyê wêne çêbikî. Ew dikare ji pelên xebatê be, an jî wêneyekî te be!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би требало да сликате на основу запажања. То може бити из радних листова или нека ваша сопствена слика!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deberías pintar a partir de la observación. Puedes hacerlo con las hojas de trabajo o con un dibujo tuyo.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dapat kang magpinta mula sa pagmamasid.   Maaari itong mula sa mga worksheet, o isang larawan ng iyong sarili!</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ви маєте малювати за спостереженнями. Це можуть бути зображення з робочих аркушів або власний малюнок!</a:t>
            </a:r>
            <a:endParaRPr sz="2200">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descr="Translations" id="247" name="Google Shape;247;p47"/>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ببناء قدرتك على ملاحظة الضوء والظلام في الأكريليك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培养你观察丙烯颜料中光影的能力。</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توانایی خود را در مشاهده نور و تاریکی در اکریلیک تقویت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Entwickeln Sie Ihre Fähigkeit, Licht und Schatten in Acryl zu beobachten.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ऐक्रेलिक में प्रकाश और अंधेरे को देखने की अपनी क्षमता का विकास करें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아크릴을 통해 빛과 어둠을 관찰하는 능력을 키우세요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Şîyana xwe ya dîtina ronahî û tariyê bi akrîlîkê pêşve bibin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Развијте своју способност посматрања светлости и таме у акрилу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Desarrolla tu capacidad para observar la luz y la oscuridad en el acrílico.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Buuin ang iyong kakayahang obserbahan ang liwanag at madilim sa acrylic</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Розвивайте свою здатність спостерігати світло і темряву в акрилі</a:t>
            </a:r>
            <a:endParaRPr sz="1750">
              <a:solidFill>
                <a:srgbClr val="AAAAAA"/>
              </a:solidFill>
              <a:latin typeface="Average"/>
              <a:ea typeface="Average"/>
              <a:cs typeface="Average"/>
              <a:sym typeface="Average"/>
            </a:endParaRPr>
          </a:p>
        </p:txBody>
      </p:sp>
      <p:pic>
        <p:nvPicPr>
          <p:cNvPr id="248" name="Google Shape;248;p47"/>
          <p:cNvPicPr preferRelativeResize="0"/>
          <p:nvPr/>
        </p:nvPicPr>
        <p:blipFill>
          <a:blip r:embed="rId3">
            <a:alphaModFix/>
          </a:blip>
          <a:stretch>
            <a:fillRect/>
          </a:stretch>
        </p:blipFill>
        <p:spPr>
          <a:xfrm>
            <a:off x="4581550" y="910287"/>
            <a:ext cx="4562451" cy="5947725"/>
          </a:xfrm>
          <a:prstGeom prst="rect">
            <a:avLst/>
          </a:prstGeom>
          <a:noFill/>
          <a:ln>
            <a:noFill/>
          </a:ln>
        </p:spPr>
      </p:pic>
      <p:sp>
        <p:nvSpPr>
          <p:cNvPr id="249" name="Google Shape;249;p47"/>
          <p:cNvSpPr txBox="1"/>
          <p:nvPr/>
        </p:nvSpPr>
        <p:spPr>
          <a:xfrm>
            <a:off x="0" y="0"/>
            <a:ext cx="91440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Build your ability to observe </a:t>
            </a:r>
            <a:r>
              <a:rPr lang="en" sz="3600">
                <a:solidFill>
                  <a:srgbClr val="00FF00"/>
                </a:solidFill>
                <a:latin typeface="Oswald"/>
                <a:ea typeface="Oswald"/>
                <a:cs typeface="Oswald"/>
                <a:sym typeface="Oswald"/>
              </a:rPr>
              <a:t>light </a:t>
            </a:r>
            <a:r>
              <a:rPr lang="en" sz="3600">
                <a:solidFill>
                  <a:srgbClr val="FFFFFF"/>
                </a:solidFill>
                <a:latin typeface="Oswald"/>
                <a:ea typeface="Oswald"/>
                <a:cs typeface="Oswald"/>
                <a:sym typeface="Oswald"/>
              </a:rPr>
              <a:t>and </a:t>
            </a:r>
            <a:r>
              <a:rPr lang="en" sz="3600">
                <a:solidFill>
                  <a:srgbClr val="00FF00"/>
                </a:solidFill>
                <a:latin typeface="Oswald"/>
                <a:ea typeface="Oswald"/>
                <a:cs typeface="Oswald"/>
                <a:sym typeface="Oswald"/>
              </a:rPr>
              <a:t>dark </a:t>
            </a:r>
            <a:r>
              <a:rPr lang="en" sz="3600">
                <a:solidFill>
                  <a:srgbClr val="FFFFFF"/>
                </a:solidFill>
                <a:latin typeface="Oswald"/>
                <a:ea typeface="Oswald"/>
                <a:cs typeface="Oswald"/>
                <a:sym typeface="Oswald"/>
              </a:rPr>
              <a:t>in acrylic</a:t>
            </a:r>
            <a:endParaRPr sz="3600">
              <a:solidFill>
                <a:srgbClr val="FFFFFF"/>
              </a:solidFill>
              <a:latin typeface="Oswald"/>
              <a:ea typeface="Oswald"/>
              <a:cs typeface="Oswald"/>
              <a:sym typeface="Oswa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descr="Translations" id="254" name="Google Shape;254;p48"/>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What do </a:t>
            </a:r>
            <a:r>
              <a:rPr b="1" lang="en" sz="1500">
                <a:solidFill>
                  <a:srgbClr val="FFFFFF"/>
                </a:solidFill>
                <a:latin typeface="Average"/>
                <a:ea typeface="Average"/>
                <a:cs typeface="Average"/>
                <a:sym typeface="Average"/>
              </a:rPr>
              <a:t>you </a:t>
            </a:r>
            <a:r>
              <a:rPr lang="en" sz="1500">
                <a:solidFill>
                  <a:srgbClr val="AAAAAA"/>
                </a:solidFill>
                <a:latin typeface="Average"/>
                <a:ea typeface="Average"/>
                <a:cs typeface="Average"/>
                <a:sym typeface="Average"/>
              </a:rPr>
              <a:t>think has gorgeous colour?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Snakes - glimmer</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Eyes  - span of human colours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Bioluminescence -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The shininess on the neck of pigeons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Jellyfish</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Galaxies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Tears of sadness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Birds - (</a:t>
            </a:r>
            <a:r>
              <a:rPr lang="en" sz="1500">
                <a:solidFill>
                  <a:srgbClr val="FFFFFF"/>
                </a:solidFill>
                <a:latin typeface="Average"/>
                <a:ea typeface="Average"/>
                <a:cs typeface="Average"/>
                <a:sym typeface="Average"/>
              </a:rPr>
              <a:t>cockatoos</a:t>
            </a:r>
            <a:r>
              <a:rPr lang="en" sz="1500">
                <a:solidFill>
                  <a:srgbClr val="FFFFFF"/>
                </a:solidFill>
                <a:latin typeface="Average"/>
                <a:ea typeface="Average"/>
                <a:cs typeface="Average"/>
                <a:sym typeface="Average"/>
              </a:rPr>
              <a:t>)</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Pheasants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Northern lights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Peacocks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Giraffes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Jupiter’s aurora</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Iridescent lame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Light through coloured glass/broken glass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Flamingoes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Fruit - Kiwi</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Summer sunset/sunrise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Halifax at night from sailing in the harbour</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AAAAAA"/>
              </a:solidFill>
              <a:latin typeface="Average"/>
              <a:ea typeface="Average"/>
              <a:cs typeface="Average"/>
              <a:sym typeface="Average"/>
            </a:endParaRPr>
          </a:p>
        </p:txBody>
      </p:sp>
      <p:pic>
        <p:nvPicPr>
          <p:cNvPr id="255" name="Google Shape;255;p48"/>
          <p:cNvPicPr preferRelativeResize="0"/>
          <p:nvPr/>
        </p:nvPicPr>
        <p:blipFill>
          <a:blip r:embed="rId3">
            <a:alphaModFix/>
          </a:blip>
          <a:stretch>
            <a:fillRect/>
          </a:stretch>
        </p:blipFill>
        <p:spPr>
          <a:xfrm>
            <a:off x="4581550" y="910287"/>
            <a:ext cx="4562451" cy="5947725"/>
          </a:xfrm>
          <a:prstGeom prst="rect">
            <a:avLst/>
          </a:prstGeom>
          <a:noFill/>
          <a:ln>
            <a:noFill/>
          </a:ln>
        </p:spPr>
      </p:pic>
      <p:sp>
        <p:nvSpPr>
          <p:cNvPr id="256" name="Google Shape;256;p48"/>
          <p:cNvSpPr txBox="1"/>
          <p:nvPr/>
        </p:nvSpPr>
        <p:spPr>
          <a:xfrm>
            <a:off x="4581600" y="0"/>
            <a:ext cx="45624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But while you are painting, please tell me one thing that has </a:t>
            </a:r>
            <a:r>
              <a:rPr lang="en" sz="2400">
                <a:solidFill>
                  <a:srgbClr val="FF0000"/>
                </a:solidFill>
                <a:latin typeface="Oswald"/>
                <a:ea typeface="Oswald"/>
                <a:cs typeface="Oswald"/>
                <a:sym typeface="Oswald"/>
              </a:rPr>
              <a:t>g</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r</a:t>
            </a:r>
            <a:r>
              <a:rPr lang="en" sz="2400">
                <a:solidFill>
                  <a:srgbClr val="00FF00"/>
                </a:solidFill>
                <a:latin typeface="Oswald"/>
                <a:ea typeface="Oswald"/>
                <a:cs typeface="Oswald"/>
                <a:sym typeface="Oswald"/>
              </a:rPr>
              <a:t>g</a:t>
            </a:r>
            <a:r>
              <a:rPr lang="en" sz="2400">
                <a:solidFill>
                  <a:srgbClr val="00FFFF"/>
                </a:solidFill>
                <a:latin typeface="Oswald"/>
                <a:ea typeface="Oswald"/>
                <a:cs typeface="Oswald"/>
                <a:sym typeface="Oswald"/>
              </a:rPr>
              <a:t>e</a:t>
            </a:r>
            <a:r>
              <a:rPr lang="en" sz="2400">
                <a:solidFill>
                  <a:srgbClr val="4A86E8"/>
                </a:solidFill>
                <a:latin typeface="Oswald"/>
                <a:ea typeface="Oswald"/>
                <a:cs typeface="Oswald"/>
                <a:sym typeface="Oswald"/>
              </a:rPr>
              <a:t>o</a:t>
            </a:r>
            <a:r>
              <a:rPr lang="en" sz="2400">
                <a:solidFill>
                  <a:srgbClr val="9900FF"/>
                </a:solidFill>
                <a:latin typeface="Oswald"/>
                <a:ea typeface="Oswald"/>
                <a:cs typeface="Oswald"/>
                <a:sym typeface="Oswald"/>
              </a:rPr>
              <a:t>u</a:t>
            </a:r>
            <a:r>
              <a:rPr lang="en" sz="2400">
                <a:solidFill>
                  <a:srgbClr val="FF00FF"/>
                </a:solidFill>
                <a:latin typeface="Oswald"/>
                <a:ea typeface="Oswald"/>
                <a:cs typeface="Oswald"/>
                <a:sym typeface="Oswald"/>
              </a:rPr>
              <a:t>s</a:t>
            </a:r>
            <a:r>
              <a:rPr lang="en" sz="2400">
                <a:solidFill>
                  <a:srgbClr val="FFFFFF"/>
                </a:solidFill>
                <a:latin typeface="Oswald"/>
                <a:ea typeface="Oswald"/>
                <a:cs typeface="Oswald"/>
                <a:sym typeface="Oswald"/>
              </a:rPr>
              <a:t> </a:t>
            </a:r>
            <a:r>
              <a:rPr lang="en" sz="2400">
                <a:solidFill>
                  <a:srgbClr val="FF0000"/>
                </a:solidFill>
                <a:latin typeface="Oswald"/>
                <a:ea typeface="Oswald"/>
                <a:cs typeface="Oswald"/>
                <a:sym typeface="Oswald"/>
              </a:rPr>
              <a:t>c</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l</a:t>
            </a:r>
            <a:r>
              <a:rPr lang="en" sz="2400">
                <a:solidFill>
                  <a:srgbClr val="00FF00"/>
                </a:solidFill>
                <a:latin typeface="Oswald"/>
                <a:ea typeface="Oswald"/>
                <a:cs typeface="Oswald"/>
                <a:sym typeface="Oswald"/>
              </a:rPr>
              <a:t>o</a:t>
            </a:r>
            <a:r>
              <a:rPr lang="en" sz="2400">
                <a:solidFill>
                  <a:srgbClr val="00FFFF"/>
                </a:solidFill>
                <a:latin typeface="Oswald"/>
                <a:ea typeface="Oswald"/>
                <a:cs typeface="Oswald"/>
                <a:sym typeface="Oswald"/>
              </a:rPr>
              <a:t>u</a:t>
            </a:r>
            <a:r>
              <a:rPr lang="en" sz="2400">
                <a:solidFill>
                  <a:srgbClr val="4A86E8"/>
                </a:solidFill>
                <a:latin typeface="Oswald"/>
                <a:ea typeface="Oswald"/>
                <a:cs typeface="Oswald"/>
                <a:sym typeface="Oswald"/>
              </a:rPr>
              <a:t>r</a:t>
            </a:r>
            <a:r>
              <a:rPr lang="en" sz="2400">
                <a:solidFill>
                  <a:srgbClr val="FFFFFF"/>
                </a:solidFill>
                <a:latin typeface="Oswald"/>
                <a:ea typeface="Oswald"/>
                <a:cs typeface="Oswald"/>
                <a:sym typeface="Oswald"/>
              </a:rPr>
              <a:t>.</a:t>
            </a:r>
            <a:endParaRPr sz="2400">
              <a:solidFill>
                <a:srgbClr val="FFFFFF"/>
              </a:solidFill>
              <a:latin typeface="Oswald"/>
              <a:ea typeface="Oswald"/>
              <a:cs typeface="Oswald"/>
              <a:sym typeface="Oswa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descr="Translations" id="261" name="Google Shape;261;p49"/>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What do </a:t>
            </a:r>
            <a:r>
              <a:rPr b="1" lang="en" sz="1500">
                <a:solidFill>
                  <a:srgbClr val="FFFFFF"/>
                </a:solidFill>
                <a:latin typeface="Average"/>
                <a:ea typeface="Average"/>
                <a:cs typeface="Average"/>
                <a:sym typeface="Average"/>
              </a:rPr>
              <a:t>you </a:t>
            </a:r>
            <a:r>
              <a:rPr lang="en" sz="1500">
                <a:solidFill>
                  <a:srgbClr val="AAAAAA"/>
                </a:solidFill>
                <a:latin typeface="Average"/>
                <a:ea typeface="Average"/>
                <a:cs typeface="Average"/>
                <a:sym typeface="Average"/>
              </a:rPr>
              <a:t>think has gorgeous colour?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Snakes - glimmer</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Eyes  - span of human colours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Bioluminescence -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The shininess on the neck of pigeons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Jellyfish</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Galaxies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Tears of sadness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Birds - (cockatoos)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Pheasants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Northern lights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Peacocks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Giraffes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Jupiter’s aurora</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Iridescent lame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Light through coloured glass/broken glass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Flamingoes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Fruit - Kiwi</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Summer sunset/sunrise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Halifax at night from sailing in the harbour</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AAAAAA"/>
              </a:solidFill>
              <a:latin typeface="Average"/>
              <a:ea typeface="Average"/>
              <a:cs typeface="Average"/>
              <a:sym typeface="Average"/>
            </a:endParaRPr>
          </a:p>
        </p:txBody>
      </p:sp>
      <p:sp>
        <p:nvSpPr>
          <p:cNvPr id="262" name="Google Shape;262;p49"/>
          <p:cNvSpPr txBox="1"/>
          <p:nvPr/>
        </p:nvSpPr>
        <p:spPr>
          <a:xfrm>
            <a:off x="0" y="0"/>
            <a:ext cx="45624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But while you are painting, please tell me one thing that has </a:t>
            </a:r>
            <a:r>
              <a:rPr lang="en" sz="2400">
                <a:solidFill>
                  <a:srgbClr val="FF0000"/>
                </a:solidFill>
                <a:latin typeface="Oswald"/>
                <a:ea typeface="Oswald"/>
                <a:cs typeface="Oswald"/>
                <a:sym typeface="Oswald"/>
              </a:rPr>
              <a:t>g</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r</a:t>
            </a:r>
            <a:r>
              <a:rPr lang="en" sz="2400">
                <a:solidFill>
                  <a:srgbClr val="00FF00"/>
                </a:solidFill>
                <a:latin typeface="Oswald"/>
                <a:ea typeface="Oswald"/>
                <a:cs typeface="Oswald"/>
                <a:sym typeface="Oswald"/>
              </a:rPr>
              <a:t>g</a:t>
            </a:r>
            <a:r>
              <a:rPr lang="en" sz="2400">
                <a:solidFill>
                  <a:srgbClr val="00FFFF"/>
                </a:solidFill>
                <a:latin typeface="Oswald"/>
                <a:ea typeface="Oswald"/>
                <a:cs typeface="Oswald"/>
                <a:sym typeface="Oswald"/>
              </a:rPr>
              <a:t>e</a:t>
            </a:r>
            <a:r>
              <a:rPr lang="en" sz="2400">
                <a:solidFill>
                  <a:srgbClr val="4A86E8"/>
                </a:solidFill>
                <a:latin typeface="Oswald"/>
                <a:ea typeface="Oswald"/>
                <a:cs typeface="Oswald"/>
                <a:sym typeface="Oswald"/>
              </a:rPr>
              <a:t>o</a:t>
            </a:r>
            <a:r>
              <a:rPr lang="en" sz="2400">
                <a:solidFill>
                  <a:srgbClr val="9900FF"/>
                </a:solidFill>
                <a:latin typeface="Oswald"/>
                <a:ea typeface="Oswald"/>
                <a:cs typeface="Oswald"/>
                <a:sym typeface="Oswald"/>
              </a:rPr>
              <a:t>u</a:t>
            </a:r>
            <a:r>
              <a:rPr lang="en" sz="2400">
                <a:solidFill>
                  <a:srgbClr val="FF00FF"/>
                </a:solidFill>
                <a:latin typeface="Oswald"/>
                <a:ea typeface="Oswald"/>
                <a:cs typeface="Oswald"/>
                <a:sym typeface="Oswald"/>
              </a:rPr>
              <a:t>s</a:t>
            </a:r>
            <a:r>
              <a:rPr lang="en" sz="2400">
                <a:solidFill>
                  <a:srgbClr val="FFFFFF"/>
                </a:solidFill>
                <a:latin typeface="Oswald"/>
                <a:ea typeface="Oswald"/>
                <a:cs typeface="Oswald"/>
                <a:sym typeface="Oswald"/>
              </a:rPr>
              <a:t> </a:t>
            </a:r>
            <a:r>
              <a:rPr lang="en" sz="2400">
                <a:solidFill>
                  <a:srgbClr val="FF0000"/>
                </a:solidFill>
                <a:latin typeface="Oswald"/>
                <a:ea typeface="Oswald"/>
                <a:cs typeface="Oswald"/>
                <a:sym typeface="Oswald"/>
              </a:rPr>
              <a:t>c</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l</a:t>
            </a:r>
            <a:r>
              <a:rPr lang="en" sz="2400">
                <a:solidFill>
                  <a:srgbClr val="00FF00"/>
                </a:solidFill>
                <a:latin typeface="Oswald"/>
                <a:ea typeface="Oswald"/>
                <a:cs typeface="Oswald"/>
                <a:sym typeface="Oswald"/>
              </a:rPr>
              <a:t>o</a:t>
            </a:r>
            <a:r>
              <a:rPr lang="en" sz="2400">
                <a:solidFill>
                  <a:srgbClr val="00FFFF"/>
                </a:solidFill>
                <a:latin typeface="Oswald"/>
                <a:ea typeface="Oswald"/>
                <a:cs typeface="Oswald"/>
                <a:sym typeface="Oswald"/>
              </a:rPr>
              <a:t>u</a:t>
            </a:r>
            <a:r>
              <a:rPr lang="en" sz="2400">
                <a:solidFill>
                  <a:srgbClr val="4A86E8"/>
                </a:solidFill>
                <a:latin typeface="Oswald"/>
                <a:ea typeface="Oswald"/>
                <a:cs typeface="Oswald"/>
                <a:sym typeface="Oswald"/>
              </a:rPr>
              <a:t>r</a:t>
            </a:r>
            <a:r>
              <a:rPr lang="en" sz="2400">
                <a:solidFill>
                  <a:srgbClr val="FFFFFF"/>
                </a:solidFill>
                <a:latin typeface="Oswald"/>
                <a:ea typeface="Oswald"/>
                <a:cs typeface="Oswald"/>
                <a:sym typeface="Oswald"/>
              </a:rPr>
              <a:t>.</a:t>
            </a:r>
            <a:endParaRPr sz="2400">
              <a:solidFill>
                <a:srgbClr val="FFFFFF"/>
              </a:solidFill>
              <a:latin typeface="Oswald"/>
              <a:ea typeface="Oswald"/>
              <a:cs typeface="Oswald"/>
              <a:sym typeface="Oswald"/>
            </a:endParaRPr>
          </a:p>
        </p:txBody>
      </p:sp>
      <p:pic>
        <p:nvPicPr>
          <p:cNvPr id="263" name="Google Shape;263;p49" title="Acrylic painting from reference photos.jpg"/>
          <p:cNvPicPr preferRelativeResize="0"/>
          <p:nvPr/>
        </p:nvPicPr>
        <p:blipFill>
          <a:blip r:embed="rId3">
            <a:alphaModFix/>
          </a:blip>
          <a:stretch>
            <a:fillRect/>
          </a:stretch>
        </p:blipFill>
        <p:spPr>
          <a:xfrm>
            <a:off x="3463125" y="1257946"/>
            <a:ext cx="2840418" cy="3675817"/>
          </a:xfrm>
          <a:prstGeom prst="rect">
            <a:avLst/>
          </a:prstGeom>
          <a:noFill/>
          <a:ln>
            <a:noFill/>
          </a:ln>
        </p:spPr>
      </p:pic>
      <p:pic>
        <p:nvPicPr>
          <p:cNvPr id="264" name="Google Shape;264;p49" title="Acrylic painting from reference photos (1).jpg"/>
          <p:cNvPicPr preferRelativeResize="0"/>
          <p:nvPr/>
        </p:nvPicPr>
        <p:blipFill>
          <a:blip r:embed="rId4">
            <a:alphaModFix/>
          </a:blip>
          <a:stretch>
            <a:fillRect/>
          </a:stretch>
        </p:blipFill>
        <p:spPr>
          <a:xfrm>
            <a:off x="6303555" y="1257943"/>
            <a:ext cx="2840445" cy="3675896"/>
          </a:xfrm>
          <a:prstGeom prst="rect">
            <a:avLst/>
          </a:prstGeom>
          <a:noFill/>
          <a:ln>
            <a:noFill/>
          </a:ln>
        </p:spPr>
      </p:pic>
      <p:pic>
        <p:nvPicPr>
          <p:cNvPr id="265" name="Google Shape;265;p49"/>
          <p:cNvPicPr preferRelativeResize="0"/>
          <p:nvPr/>
        </p:nvPicPr>
        <p:blipFill rotWithShape="1">
          <a:blip r:embed="rId5">
            <a:alphaModFix/>
          </a:blip>
          <a:srcRect b="55879" l="24795" r="56655" t="13347"/>
          <a:stretch/>
        </p:blipFill>
        <p:spPr>
          <a:xfrm>
            <a:off x="5393100" y="4933775"/>
            <a:ext cx="1855631" cy="19241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descr="Translations" id="270" name="Google Shape;270;p50"/>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What do </a:t>
            </a:r>
            <a:r>
              <a:rPr b="1" lang="en" sz="1500">
                <a:solidFill>
                  <a:srgbClr val="FFFFFF"/>
                </a:solidFill>
                <a:latin typeface="Average"/>
                <a:ea typeface="Average"/>
                <a:cs typeface="Average"/>
                <a:sym typeface="Average"/>
              </a:rPr>
              <a:t>you </a:t>
            </a:r>
            <a:r>
              <a:rPr lang="en" sz="1500">
                <a:solidFill>
                  <a:srgbClr val="AAAAAA"/>
                </a:solidFill>
                <a:latin typeface="Average"/>
                <a:ea typeface="Average"/>
                <a:cs typeface="Average"/>
                <a:sym typeface="Average"/>
              </a:rPr>
              <a:t>think has dull colour?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Horses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Pages inside a book</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Crystal ball</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Dead plants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Brown moth</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The </a:t>
            </a:r>
            <a:r>
              <a:rPr lang="en" sz="1500">
                <a:solidFill>
                  <a:srgbClr val="FFFFFF"/>
                </a:solidFill>
                <a:latin typeface="Average"/>
                <a:ea typeface="Average"/>
                <a:cs typeface="Average"/>
                <a:sym typeface="Average"/>
              </a:rPr>
              <a:t>arctic</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A car engine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Mushrooms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Stoneware and earthenware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Oliver is mean to his friends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Textured  ceiling</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Rocks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Castles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Wood</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Crystal</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Pipe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Sirens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Mirrors</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AAAAAA"/>
              </a:solidFill>
              <a:latin typeface="Average"/>
              <a:ea typeface="Average"/>
              <a:cs typeface="Average"/>
              <a:sym typeface="Average"/>
            </a:endParaRPr>
          </a:p>
        </p:txBody>
      </p:sp>
      <p:sp>
        <p:nvSpPr>
          <p:cNvPr id="271" name="Google Shape;271;p50"/>
          <p:cNvSpPr txBox="1"/>
          <p:nvPr/>
        </p:nvSpPr>
        <p:spPr>
          <a:xfrm>
            <a:off x="4581600" y="0"/>
            <a:ext cx="45624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But while you are painting, please tell me one thing that has </a:t>
            </a:r>
            <a:r>
              <a:rPr lang="en" sz="2400">
                <a:solidFill>
                  <a:srgbClr val="B7B7B7"/>
                </a:solidFill>
                <a:latin typeface="Oswald"/>
                <a:ea typeface="Oswald"/>
                <a:cs typeface="Oswald"/>
                <a:sym typeface="Oswald"/>
              </a:rPr>
              <a:t>dull colour</a:t>
            </a:r>
            <a:r>
              <a:rPr lang="en" sz="2400">
                <a:solidFill>
                  <a:srgbClr val="FFFFFF"/>
                </a:solidFill>
                <a:latin typeface="Oswald"/>
                <a:ea typeface="Oswald"/>
                <a:cs typeface="Oswald"/>
                <a:sym typeface="Oswald"/>
              </a:rPr>
              <a:t>.</a:t>
            </a:r>
            <a:endParaRPr sz="2400">
              <a:solidFill>
                <a:srgbClr val="FFFFFF"/>
              </a:solidFill>
              <a:latin typeface="Oswald"/>
              <a:ea typeface="Oswald"/>
              <a:cs typeface="Oswald"/>
              <a:sym typeface="Oswald"/>
            </a:endParaRPr>
          </a:p>
        </p:txBody>
      </p:sp>
      <p:pic>
        <p:nvPicPr>
          <p:cNvPr id="272" name="Google Shape;272;p50" title="Acrylic painting from reference photos.jpg"/>
          <p:cNvPicPr preferRelativeResize="0"/>
          <p:nvPr/>
        </p:nvPicPr>
        <p:blipFill>
          <a:blip r:embed="rId3">
            <a:alphaModFix/>
          </a:blip>
          <a:stretch>
            <a:fillRect/>
          </a:stretch>
        </p:blipFill>
        <p:spPr>
          <a:xfrm>
            <a:off x="3463125" y="1257946"/>
            <a:ext cx="2840418" cy="3675817"/>
          </a:xfrm>
          <a:prstGeom prst="rect">
            <a:avLst/>
          </a:prstGeom>
          <a:noFill/>
          <a:ln>
            <a:noFill/>
          </a:ln>
        </p:spPr>
      </p:pic>
      <p:pic>
        <p:nvPicPr>
          <p:cNvPr id="273" name="Google Shape;273;p50" title="Acrylic painting from reference photos (1).jpg"/>
          <p:cNvPicPr preferRelativeResize="0"/>
          <p:nvPr/>
        </p:nvPicPr>
        <p:blipFill>
          <a:blip r:embed="rId4">
            <a:alphaModFix/>
          </a:blip>
          <a:stretch>
            <a:fillRect/>
          </a:stretch>
        </p:blipFill>
        <p:spPr>
          <a:xfrm>
            <a:off x="6303555" y="1257943"/>
            <a:ext cx="2840445" cy="3675896"/>
          </a:xfrm>
          <a:prstGeom prst="rect">
            <a:avLst/>
          </a:prstGeom>
          <a:noFill/>
          <a:ln>
            <a:noFill/>
          </a:ln>
        </p:spPr>
      </p:pic>
      <p:pic>
        <p:nvPicPr>
          <p:cNvPr id="274" name="Google Shape;274;p50"/>
          <p:cNvPicPr preferRelativeResize="0"/>
          <p:nvPr/>
        </p:nvPicPr>
        <p:blipFill rotWithShape="1">
          <a:blip r:embed="rId5">
            <a:alphaModFix/>
          </a:blip>
          <a:srcRect b="55879" l="24795" r="56655" t="13347"/>
          <a:stretch/>
        </p:blipFill>
        <p:spPr>
          <a:xfrm>
            <a:off x="5393100" y="4933775"/>
            <a:ext cx="1855631" cy="19241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8" name="Shape 278"/>
        <p:cNvGrpSpPr/>
        <p:nvPr/>
      </p:nvGrpSpPr>
      <p:grpSpPr>
        <a:xfrm>
          <a:off x="0" y="0"/>
          <a:ext cx="0" cy="0"/>
          <a:chOff x="0" y="0"/>
          <a:chExt cx="0" cy="0"/>
        </a:xfrm>
      </p:grpSpPr>
      <p:sp>
        <p:nvSpPr>
          <p:cNvPr descr="All text" id="279" name="Google Shape;279;p51"/>
          <p:cNvSpPr txBox="1"/>
          <p:nvPr/>
        </p:nvSpPr>
        <p:spPr>
          <a:xfrm>
            <a:off x="0" y="605130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Next class we are starting a three day painting. Send me a picture!</a:t>
            </a:r>
            <a:endParaRPr sz="2800">
              <a:solidFill>
                <a:srgbClr val="FFFFFF"/>
              </a:solidFill>
              <a:latin typeface="Oswald"/>
              <a:ea typeface="Oswald"/>
              <a:cs typeface="Oswald"/>
              <a:sym typeface="Oswald"/>
            </a:endParaRPr>
          </a:p>
        </p:txBody>
      </p:sp>
      <p:pic>
        <p:nvPicPr>
          <p:cNvPr id="280" name="Google Shape;280;p51"/>
          <p:cNvPicPr preferRelativeResize="0"/>
          <p:nvPr/>
        </p:nvPicPr>
        <p:blipFill>
          <a:blip r:embed="rId3">
            <a:alphaModFix/>
          </a:blip>
          <a:stretch>
            <a:fillRect/>
          </a:stretch>
        </p:blipFill>
        <p:spPr>
          <a:xfrm>
            <a:off x="656450" y="0"/>
            <a:ext cx="7831098" cy="60513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pic>
        <p:nvPicPr>
          <p:cNvPr id="289" name="Google Shape;289;p53"/>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290" name="Google Shape;290;p53"/>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8"/>
          <p:cNvPicPr preferRelativeResize="0"/>
          <p:nvPr/>
        </p:nvPicPr>
        <p:blipFill>
          <a:blip r:embed="rId3">
            <a:alphaModFix/>
          </a:blip>
          <a:stretch>
            <a:fillRect/>
          </a:stretch>
        </p:blipFill>
        <p:spPr>
          <a:xfrm>
            <a:off x="1108075" y="0"/>
            <a:ext cx="6927850" cy="6350000"/>
          </a:xfrm>
          <a:prstGeom prst="rect">
            <a:avLst/>
          </a:prstGeom>
          <a:noFill/>
          <a:ln>
            <a:noFill/>
          </a:ln>
        </p:spPr>
      </p:pic>
      <p:sp>
        <p:nvSpPr>
          <p:cNvPr id="134" name="Google Shape;134;p2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Sam Shapiro</a:t>
            </a:r>
            <a:r>
              <a:rPr lang="en" sz="2100">
                <a:solidFill>
                  <a:srgbClr val="888888"/>
                </a:solidFill>
                <a:latin typeface="Oswald"/>
                <a:ea typeface="Oswald"/>
                <a:cs typeface="Oswald"/>
                <a:sym typeface="Oswald"/>
              </a:rPr>
              <a:t>, oil pastel, dried flowers,  and charcoal on paper, Fall 2025 at Citadel High</a:t>
            </a:r>
            <a:endParaRPr sz="21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9"/>
          <p:cNvSpPr txBox="1"/>
          <p:nvPr/>
        </p:nvSpPr>
        <p:spPr>
          <a:xfrm>
            <a:off x="6858000" y="10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Kristy Blackwell</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(Canada)</a:t>
            </a:r>
            <a:endParaRPr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Too Much</a:t>
            </a:r>
            <a:endParaRPr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36 x 36 inches</a:t>
            </a:r>
            <a:endParaRPr sz="2400">
              <a:solidFill>
                <a:srgbClr val="B7B7B7"/>
              </a:solidFill>
              <a:latin typeface="Cabin"/>
              <a:ea typeface="Cabin"/>
              <a:cs typeface="Cabin"/>
              <a:sym typeface="Cabin"/>
            </a:endParaRPr>
          </a:p>
        </p:txBody>
      </p:sp>
      <p:pic>
        <p:nvPicPr>
          <p:cNvPr id="140" name="Google Shape;140;p29"/>
          <p:cNvPicPr preferRelativeResize="0"/>
          <p:nvPr/>
        </p:nvPicPr>
        <p:blipFill>
          <a:blip r:embed="rId3">
            <a:alphaModFix/>
          </a:blip>
          <a:stretch>
            <a:fillRect/>
          </a:stretch>
        </p:blipFill>
        <p:spPr>
          <a:xfrm>
            <a:off x="0" y="0"/>
            <a:ext cx="6858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nvSpPr>
        <p:spPr>
          <a:xfrm>
            <a:off x="-75" y="6336875"/>
            <a:ext cx="9144000" cy="521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100">
                <a:solidFill>
                  <a:srgbClr val="FFFFFF"/>
                </a:solidFill>
                <a:latin typeface="Cabin"/>
                <a:ea typeface="Cabin"/>
                <a:cs typeface="Cabin"/>
                <a:sym typeface="Cabin"/>
              </a:rPr>
              <a:t>Alex Janvier </a:t>
            </a:r>
            <a:r>
              <a:rPr i="1" lang="en" sz="2100">
                <a:solidFill>
                  <a:srgbClr val="B7B7B7"/>
                </a:solidFill>
                <a:latin typeface="Cabin"/>
                <a:ea typeface="Cabin"/>
                <a:cs typeface="Cabin"/>
                <a:sym typeface="Cabin"/>
              </a:rPr>
              <a:t>(Cold Lake First Nation, AB) </a:t>
            </a:r>
            <a:r>
              <a:rPr lang="en" sz="2100" u="sng">
                <a:solidFill>
                  <a:schemeClr val="hlink"/>
                </a:solidFill>
                <a:latin typeface="Cabin"/>
                <a:ea typeface="Cabin"/>
                <a:cs typeface="Cabin"/>
                <a:sym typeface="Cabin"/>
                <a:hlinkClick r:id="rId3"/>
              </a:rPr>
              <a:t>@alexjanvierart</a:t>
            </a:r>
            <a:r>
              <a:rPr i="1" lang="en" sz="2100">
                <a:solidFill>
                  <a:srgbClr val="B7B7B7"/>
                </a:solidFill>
                <a:latin typeface="Cabin"/>
                <a:ea typeface="Cabin"/>
                <a:cs typeface="Cabin"/>
                <a:sym typeface="Cabin"/>
              </a:rPr>
              <a:t>, </a:t>
            </a:r>
            <a:r>
              <a:rPr b="1" lang="en" sz="2100">
                <a:solidFill>
                  <a:srgbClr val="FFFFFF"/>
                </a:solidFill>
                <a:latin typeface="Cabin"/>
                <a:ea typeface="Cabin"/>
                <a:cs typeface="Cabin"/>
                <a:sym typeface="Cabin"/>
              </a:rPr>
              <a:t>Morning Star</a:t>
            </a:r>
            <a:r>
              <a:rPr lang="en" sz="2100">
                <a:solidFill>
                  <a:srgbClr val="B7B7B7"/>
                </a:solidFill>
                <a:latin typeface="Cabin"/>
                <a:ea typeface="Cabin"/>
                <a:cs typeface="Cabin"/>
                <a:sym typeface="Cabin"/>
              </a:rPr>
              <a:t>, 1993</a:t>
            </a:r>
            <a:endParaRPr sz="2100">
              <a:solidFill>
                <a:srgbClr val="B7B7B7"/>
              </a:solidFill>
              <a:latin typeface="Cabin"/>
              <a:ea typeface="Cabin"/>
              <a:cs typeface="Cabin"/>
              <a:sym typeface="Cabin"/>
            </a:endParaRPr>
          </a:p>
        </p:txBody>
      </p:sp>
      <p:pic>
        <p:nvPicPr>
          <p:cNvPr id="146" name="Google Shape;146;p30"/>
          <p:cNvPicPr preferRelativeResize="0"/>
          <p:nvPr/>
        </p:nvPicPr>
        <p:blipFill rotWithShape="1">
          <a:blip r:embed="rId4">
            <a:alphaModFix/>
          </a:blip>
          <a:srcRect b="16723" l="0" r="0" t="16730"/>
          <a:stretch/>
        </p:blipFill>
        <p:spPr>
          <a:xfrm>
            <a:off x="0" y="0"/>
            <a:ext cx="9144001" cy="60849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nvSpPr>
        <p:spPr>
          <a:xfrm>
            <a:off x="6375900" y="100"/>
            <a:ext cx="27681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Kevin Johnson</a:t>
            </a:r>
            <a:endParaRPr b="1" sz="2400">
              <a:solidFill>
                <a:srgbClr val="FFFFFF"/>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(Colorado, US)</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The Conversation</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36 x 36 inches</a:t>
            </a:r>
            <a:endParaRPr sz="2400">
              <a:solidFill>
                <a:srgbClr val="B7B7B7"/>
              </a:solidFill>
              <a:latin typeface="Cabin"/>
              <a:ea typeface="Cabin"/>
              <a:cs typeface="Cabin"/>
              <a:sym typeface="Cabin"/>
            </a:endParaRPr>
          </a:p>
        </p:txBody>
      </p:sp>
      <p:pic>
        <p:nvPicPr>
          <p:cNvPr id="152" name="Google Shape;152;p31"/>
          <p:cNvPicPr preferRelativeResize="0"/>
          <p:nvPr/>
        </p:nvPicPr>
        <p:blipFill>
          <a:blip r:embed="rId3">
            <a:alphaModFix/>
          </a:blip>
          <a:stretch>
            <a:fillRect/>
          </a:stretch>
        </p:blipFill>
        <p:spPr>
          <a:xfrm>
            <a:off x="0" y="100"/>
            <a:ext cx="6375894" cy="68580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txBox="1"/>
          <p:nvPr/>
        </p:nvSpPr>
        <p:spPr>
          <a:xfrm>
            <a:off x="4160525" y="475"/>
            <a:ext cx="49839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Floyd Strickland</a:t>
            </a:r>
            <a:endParaRPr sz="2400">
              <a:solidFill>
                <a:srgbClr val="B7B7B7"/>
              </a:solidFill>
              <a:latin typeface="Cabin"/>
              <a:ea typeface="Cabin"/>
              <a:cs typeface="Cabin"/>
              <a:sym typeface="Cabin"/>
            </a:endParaRPr>
          </a:p>
          <a:p>
            <a:pPr indent="0" lvl="0" marL="0" rtl="0" algn="ctr">
              <a:spcBef>
                <a:spcPts val="0"/>
              </a:spcBef>
              <a:spcAft>
                <a:spcPts val="0"/>
              </a:spcAft>
              <a:buNone/>
            </a:pPr>
            <a:r>
              <a:rPr i="1" lang="en" sz="2400" u="sng">
                <a:solidFill>
                  <a:schemeClr val="hlink"/>
                </a:solidFill>
                <a:latin typeface="Cabin"/>
                <a:ea typeface="Cabin"/>
                <a:cs typeface="Cabin"/>
                <a:sym typeface="Cabin"/>
                <a:hlinkClick r:id="rId3"/>
              </a:rPr>
              <a:t>@floyd_strickland</a:t>
            </a:r>
            <a:endParaRPr i="1" sz="2400">
              <a:solidFill>
                <a:srgbClr val="B7B7B7"/>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Painting hair texture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Acrylic on canvas</a:t>
            </a:r>
            <a:endParaRPr sz="2400">
              <a:solidFill>
                <a:srgbClr val="B7B7B7"/>
              </a:solidFill>
              <a:latin typeface="Cabin"/>
              <a:ea typeface="Cabin"/>
              <a:cs typeface="Cabin"/>
              <a:sym typeface="Cabin"/>
            </a:endParaRPr>
          </a:p>
        </p:txBody>
      </p:sp>
      <p:pic>
        <p:nvPicPr>
          <p:cNvPr id="158" name="Google Shape;158;p32" title="Floyd Strickland - texture.mp4">
            <a:hlinkClick r:id="rId4"/>
          </p:cNvPr>
          <p:cNvPicPr preferRelativeResize="0"/>
          <p:nvPr/>
        </p:nvPicPr>
        <p:blipFill>
          <a:blip r:embed="rId5">
            <a:alphaModFix/>
          </a:blip>
          <a:stretch>
            <a:fillRect/>
          </a:stretch>
        </p:blipFill>
        <p:spPr>
          <a:xfrm>
            <a:off x="0" y="0"/>
            <a:ext cx="416052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4"/>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168" name="Google Shape;168;p34"/>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